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Playfair Display"/>
      <p:regular r:id="rId13"/>
    </p:embeddedFont>
    <p:embeddedFont>
      <p:font typeface="Playfair Display"/>
      <p:regular r:id="rId14"/>
    </p:embeddedFont>
    <p:embeddedFont>
      <p:font typeface="Playfair Display"/>
      <p:regular r:id="rId15"/>
    </p:embeddedFont>
    <p:embeddedFont>
      <p:font typeface="Playfair Display"/>
      <p:regular r:id="rId16"/>
    </p:embeddedFont>
    <p:embeddedFont>
      <p:font typeface="Open Sans"/>
      <p:regular r:id="rId17"/>
    </p:embeddedFont>
    <p:embeddedFont>
      <p:font typeface="Open Sans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Relationship Id="rId18" Type="http://schemas.openxmlformats.org/officeDocument/2006/relationships/font" Target="fonts/font6.fntdata"/><Relationship Id="rId19" Type="http://schemas.openxmlformats.org/officeDocument/2006/relationships/font" Target="fonts/font7.fntdata"/><Relationship Id="rId2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E0E0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7348" y="608290"/>
            <a:ext cx="5259586" cy="70129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705219"/>
            <a:ext cx="64448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AI Foundations Program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3754160"/>
            <a:ext cx="3341013" cy="426244"/>
          </a:xfrm>
          <a:prstGeom prst="roundRect">
            <a:avLst>
              <a:gd name="adj" fmla="val 6386"/>
            </a:avLst>
          </a:prstGeom>
          <a:solidFill>
            <a:srgbClr val="E3E3E8"/>
          </a:solidFill>
          <a:ln/>
        </p:spPr>
      </p:sp>
      <p:sp>
        <p:nvSpPr>
          <p:cNvPr id="6" name="Text 3"/>
          <p:cNvSpPr/>
          <p:nvPr/>
        </p:nvSpPr>
        <p:spPr>
          <a:xfrm>
            <a:off x="929878" y="3822144"/>
            <a:ext cx="3068836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CLASS 6–10 · 4 WEEKS · 1 HOUR/DAY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93790" y="4435554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month-long journey to make students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comfortable, curious, and capable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with AI tools — from homework help to creative projects and beyond.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22703"/>
            <a:ext cx="71251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What Students Will Achieve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8511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the end of four weeks, every student walks away with real, usable skills.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403163"/>
            <a:ext cx="1341120" cy="1341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027771"/>
            <a:ext cx="285559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Understand AI Simply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5518190"/>
            <a:ext cx="30480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Know what AI is, how it works, and where it shows up in everyday life.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278" y="3403163"/>
            <a:ext cx="1341120" cy="13411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25278" y="5027771"/>
            <a:ext cx="28736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Use AI for Schoolwork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4125278" y="5518190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Apply AI tools confidently for homework, projects, essays, and study prep.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884" y="3403163"/>
            <a:ext cx="1341120" cy="13411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56884" y="50277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Stay Safe Online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7456884" y="5518190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Practise responsible, ethical AI use — including privacy and fact-checking.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8491" y="3403163"/>
            <a:ext cx="1341120" cy="13411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788491" y="50277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Study Smarter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788491" y="5518190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Boost efficiency with AI-powered notes, flashcards, and revision strategies.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628" y="559118"/>
            <a:ext cx="747951" cy="332303"/>
          </a:xfrm>
          <a:prstGeom prst="roundRect">
            <a:avLst>
              <a:gd name="adj" fmla="val 6783"/>
            </a:avLst>
          </a:prstGeom>
          <a:solidFill>
            <a:srgbClr val="E3E3E8"/>
          </a:solidFill>
          <a:ln/>
        </p:spPr>
      </p:sp>
      <p:sp>
        <p:nvSpPr>
          <p:cNvPr id="3" name="Text 1"/>
          <p:cNvSpPr/>
          <p:nvPr/>
        </p:nvSpPr>
        <p:spPr>
          <a:xfrm>
            <a:off x="947261" y="615434"/>
            <a:ext cx="522684" cy="219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WEEK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34628" y="953572"/>
            <a:ext cx="7379494" cy="586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Introduction to AI — Basics &amp; Fun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834628" y="1773793"/>
            <a:ext cx="1296102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Goal:</a:t>
            </a:r>
            <a:pPr algn="l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Remove fear, build curiosity. Students explore what AI is and how to talk to it.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303651" y="2223373"/>
            <a:ext cx="22860" cy="5447109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7" name="Shape 5"/>
          <p:cNvSpPr/>
          <p:nvPr/>
        </p:nvSpPr>
        <p:spPr>
          <a:xfrm>
            <a:off x="6563142" y="2423160"/>
            <a:ext cx="563523" cy="22860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8" name="Shape 6"/>
          <p:cNvSpPr/>
          <p:nvPr/>
        </p:nvSpPr>
        <p:spPr>
          <a:xfrm>
            <a:off x="7103805" y="2223373"/>
            <a:ext cx="422553" cy="422553"/>
          </a:xfrm>
          <a:prstGeom prst="roundRect">
            <a:avLst>
              <a:gd name="adj" fmla="val 6668"/>
            </a:avLst>
          </a:prstGeom>
          <a:solidFill>
            <a:srgbClr val="E0E0EC"/>
          </a:solidFill>
          <a:ln/>
        </p:spPr>
      </p:sp>
      <p:sp>
        <p:nvSpPr>
          <p:cNvPr id="9" name="Text 7"/>
          <p:cNvSpPr/>
          <p:nvPr/>
        </p:nvSpPr>
        <p:spPr>
          <a:xfrm>
            <a:off x="7174170" y="2258497"/>
            <a:ext cx="281702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028003" y="2287905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 — What is AI?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4628" y="2674620"/>
            <a:ext cx="554128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in daily life · "Is it AI or Human?" activity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503497" y="3485555"/>
            <a:ext cx="563523" cy="22860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13" name="Shape 11"/>
          <p:cNvSpPr/>
          <p:nvPr/>
        </p:nvSpPr>
        <p:spPr>
          <a:xfrm>
            <a:off x="7103805" y="3285768"/>
            <a:ext cx="422553" cy="422553"/>
          </a:xfrm>
          <a:prstGeom prst="roundRect">
            <a:avLst>
              <a:gd name="adj" fmla="val 6668"/>
            </a:avLst>
          </a:prstGeom>
          <a:solidFill>
            <a:srgbClr val="E0E0EC"/>
          </a:solidFill>
          <a:ln/>
        </p:spPr>
      </p:sp>
      <p:sp>
        <p:nvSpPr>
          <p:cNvPr id="14" name="Text 12"/>
          <p:cNvSpPr/>
          <p:nvPr/>
        </p:nvSpPr>
        <p:spPr>
          <a:xfrm>
            <a:off x="7174170" y="3320891"/>
            <a:ext cx="281702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4246" y="3350300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2 — Types of AI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54246" y="3737015"/>
            <a:ext cx="5541407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Chatbots, image AI, voice AI · Live ChatGPT demo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563142" y="4424720"/>
            <a:ext cx="563523" cy="22860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18" name="Shape 16"/>
          <p:cNvSpPr/>
          <p:nvPr/>
        </p:nvSpPr>
        <p:spPr>
          <a:xfrm>
            <a:off x="7103805" y="4224933"/>
            <a:ext cx="422553" cy="422553"/>
          </a:xfrm>
          <a:prstGeom prst="roundRect">
            <a:avLst>
              <a:gd name="adj" fmla="val 6668"/>
            </a:avLst>
          </a:prstGeom>
          <a:solidFill>
            <a:srgbClr val="E0E0EC"/>
          </a:solidFill>
          <a:ln/>
        </p:spPr>
      </p:sp>
      <p:sp>
        <p:nvSpPr>
          <p:cNvPr id="19" name="Text 17"/>
          <p:cNvSpPr/>
          <p:nvPr/>
        </p:nvSpPr>
        <p:spPr>
          <a:xfrm>
            <a:off x="7174170" y="4260056"/>
            <a:ext cx="281702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563064" y="4289465"/>
            <a:ext cx="281285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3 — Prompting Basics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4628" y="4676180"/>
            <a:ext cx="554128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Asking clear questions · Practise with real homework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7503497" y="5363885"/>
            <a:ext cx="563523" cy="22860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23" name="Shape 21"/>
          <p:cNvSpPr/>
          <p:nvPr/>
        </p:nvSpPr>
        <p:spPr>
          <a:xfrm>
            <a:off x="7103805" y="5164098"/>
            <a:ext cx="422553" cy="422553"/>
          </a:xfrm>
          <a:prstGeom prst="roundRect">
            <a:avLst>
              <a:gd name="adj" fmla="val 6668"/>
            </a:avLst>
          </a:prstGeom>
          <a:solidFill>
            <a:srgbClr val="E0E0EC"/>
          </a:solidFill>
          <a:ln/>
        </p:spPr>
      </p:sp>
      <p:sp>
        <p:nvSpPr>
          <p:cNvPr id="24" name="Text 22"/>
          <p:cNvSpPr/>
          <p:nvPr/>
        </p:nvSpPr>
        <p:spPr>
          <a:xfrm>
            <a:off x="7174170" y="5199221"/>
            <a:ext cx="281702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254246" y="5228630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4 — AI for Fun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8254246" y="5615345"/>
            <a:ext cx="5541407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Story generation · Quiz creation · Joke making</a:t>
            </a:r>
            <a:endParaRPr lang="en-US" sz="1450" dirty="0"/>
          </a:p>
        </p:txBody>
      </p:sp>
      <p:sp>
        <p:nvSpPr>
          <p:cNvPr id="27" name="Shape 25"/>
          <p:cNvSpPr/>
          <p:nvPr/>
        </p:nvSpPr>
        <p:spPr>
          <a:xfrm>
            <a:off x="6563142" y="6303050"/>
            <a:ext cx="563523" cy="22860"/>
          </a:xfrm>
          <a:prstGeom prst="roundRect">
            <a:avLst>
              <a:gd name="adj" fmla="val 123256"/>
            </a:avLst>
          </a:prstGeom>
          <a:solidFill>
            <a:srgbClr val="C6C6D2"/>
          </a:solidFill>
          <a:ln/>
        </p:spPr>
      </p:sp>
      <p:sp>
        <p:nvSpPr>
          <p:cNvPr id="28" name="Shape 26"/>
          <p:cNvSpPr/>
          <p:nvPr/>
        </p:nvSpPr>
        <p:spPr>
          <a:xfrm>
            <a:off x="7103805" y="6103263"/>
            <a:ext cx="422553" cy="422553"/>
          </a:xfrm>
          <a:prstGeom prst="roundRect">
            <a:avLst>
              <a:gd name="adj" fmla="val 6668"/>
            </a:avLst>
          </a:prstGeom>
          <a:solidFill>
            <a:srgbClr val="E0E0EC"/>
          </a:solidFill>
          <a:ln/>
        </p:spPr>
      </p:sp>
      <p:sp>
        <p:nvSpPr>
          <p:cNvPr id="29" name="Text 27"/>
          <p:cNvSpPr/>
          <p:nvPr/>
        </p:nvSpPr>
        <p:spPr>
          <a:xfrm>
            <a:off x="7174170" y="6138386"/>
            <a:ext cx="281702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4028003" y="6167795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5 — AI Safety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34628" y="6554510"/>
            <a:ext cx="554128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150"/>
              </a:lnSpc>
              <a:buNone/>
            </a:pPr>
            <a:r>
              <a:rPr lang="en-US" sz="14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blind copying · Privacy basics · Responsible use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06993" y="702826"/>
            <a:ext cx="804029" cy="365522"/>
          </a:xfrm>
          <a:prstGeom prst="roundRect">
            <a:avLst>
              <a:gd name="adj" fmla="val 6632"/>
            </a:avLst>
          </a:prstGeom>
          <a:solidFill>
            <a:srgbClr val="E3E3E8"/>
          </a:solidFill>
          <a:ln/>
        </p:spPr>
      </p:sp>
      <p:sp>
        <p:nvSpPr>
          <p:cNvPr id="3" name="Text 1"/>
          <p:cNvSpPr/>
          <p:nvPr/>
        </p:nvSpPr>
        <p:spPr>
          <a:xfrm>
            <a:off x="828199" y="763429"/>
            <a:ext cx="561618" cy="244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WEEK 2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06993" y="1140262"/>
            <a:ext cx="5050393" cy="669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AI for Academics </a:t>
            </a:r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📚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706993" y="2079427"/>
            <a:ext cx="13216414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b="1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Goal:</a:t>
            </a:r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Help students tackle daily schoolwork faster and smarter using AI as a study partner.</a:t>
            </a:r>
            <a:endParaRPr lang="en-US" sz="15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993" y="2904292"/>
            <a:ext cx="4305300" cy="43053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512832" y="2789753"/>
            <a:ext cx="2686050" cy="2177296"/>
          </a:xfrm>
          <a:prstGeom prst="roundRect">
            <a:avLst>
              <a:gd name="adj" fmla="val 5040"/>
            </a:avLst>
          </a:prstGeom>
          <a:solidFill>
            <a:srgbClr val="F3F3F7"/>
          </a:solidFill>
          <a:ln w="22860">
            <a:solidFill>
              <a:srgbClr val="C6C6D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9972" y="2789753"/>
            <a:ext cx="91440" cy="2177296"/>
          </a:xfrm>
          <a:prstGeom prst="roundRect">
            <a:avLst>
              <a:gd name="adj" fmla="val 33140"/>
            </a:avLst>
          </a:prstGeom>
          <a:solidFill>
            <a:srgbClr val="101014"/>
          </a:solidFill>
          <a:ln/>
        </p:spPr>
      </p:sp>
      <p:sp>
        <p:nvSpPr>
          <p:cNvPr id="9" name="Text 6"/>
          <p:cNvSpPr/>
          <p:nvPr/>
        </p:nvSpPr>
        <p:spPr>
          <a:xfrm>
            <a:off x="5806202" y="3014543"/>
            <a:ext cx="2167890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6 — Homework Help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5806202" y="3825716"/>
            <a:ext cx="2167890" cy="916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Step-by-step explanations for maths and more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8378785" y="2789753"/>
            <a:ext cx="2686050" cy="2177296"/>
          </a:xfrm>
          <a:prstGeom prst="roundRect">
            <a:avLst>
              <a:gd name="adj" fmla="val 5040"/>
            </a:avLst>
          </a:prstGeom>
          <a:solidFill>
            <a:srgbClr val="F3F3F7"/>
          </a:solidFill>
          <a:ln w="22860">
            <a:solidFill>
              <a:srgbClr val="C6C6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355925" y="2789753"/>
            <a:ext cx="91440" cy="2177296"/>
          </a:xfrm>
          <a:prstGeom prst="roundRect">
            <a:avLst>
              <a:gd name="adj" fmla="val 33140"/>
            </a:avLst>
          </a:prstGeom>
          <a:solidFill>
            <a:srgbClr val="101014"/>
          </a:solidFill>
          <a:ln/>
        </p:spPr>
      </p:sp>
      <p:sp>
        <p:nvSpPr>
          <p:cNvPr id="13" name="Text 10"/>
          <p:cNvSpPr/>
          <p:nvPr/>
        </p:nvSpPr>
        <p:spPr>
          <a:xfrm>
            <a:off x="8672155" y="3014543"/>
            <a:ext cx="2167890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7 — AI for Writing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8672155" y="3825716"/>
            <a:ext cx="2167890" cy="916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Essays, letters, summaries, grammar improvement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1244739" y="2789753"/>
            <a:ext cx="2686169" cy="2177296"/>
          </a:xfrm>
          <a:prstGeom prst="roundRect">
            <a:avLst>
              <a:gd name="adj" fmla="val 5040"/>
            </a:avLst>
          </a:prstGeom>
          <a:solidFill>
            <a:srgbClr val="F3F3F7"/>
          </a:solidFill>
          <a:ln w="22860">
            <a:solidFill>
              <a:srgbClr val="C6C6D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221879" y="2789753"/>
            <a:ext cx="91440" cy="2177296"/>
          </a:xfrm>
          <a:prstGeom prst="roundRect">
            <a:avLst>
              <a:gd name="adj" fmla="val 33140"/>
            </a:avLst>
          </a:prstGeom>
          <a:solidFill>
            <a:srgbClr val="101014"/>
          </a:solidFill>
          <a:ln/>
        </p:spPr>
      </p:sp>
      <p:sp>
        <p:nvSpPr>
          <p:cNvPr id="17" name="Text 14"/>
          <p:cNvSpPr/>
          <p:nvPr/>
        </p:nvSpPr>
        <p:spPr>
          <a:xfrm>
            <a:off x="11538109" y="3014543"/>
            <a:ext cx="2168009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8 — Science Learning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11538109" y="3825716"/>
            <a:ext cx="2168009" cy="916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Simplify concepts, visualise diagrams conceptually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5512832" y="5146953"/>
            <a:ext cx="2686050" cy="2177296"/>
          </a:xfrm>
          <a:prstGeom prst="roundRect">
            <a:avLst>
              <a:gd name="adj" fmla="val 5040"/>
            </a:avLst>
          </a:prstGeom>
          <a:solidFill>
            <a:srgbClr val="F3F3F7"/>
          </a:solidFill>
          <a:ln w="22860">
            <a:solidFill>
              <a:srgbClr val="C6C6D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9972" y="5146953"/>
            <a:ext cx="91440" cy="2177296"/>
          </a:xfrm>
          <a:prstGeom prst="roundRect">
            <a:avLst>
              <a:gd name="adj" fmla="val 33140"/>
            </a:avLst>
          </a:prstGeom>
          <a:solidFill>
            <a:srgbClr val="101014"/>
          </a:solidFill>
          <a:ln/>
        </p:spPr>
      </p:sp>
      <p:sp>
        <p:nvSpPr>
          <p:cNvPr id="21" name="Text 18"/>
          <p:cNvSpPr/>
          <p:nvPr/>
        </p:nvSpPr>
        <p:spPr>
          <a:xfrm>
            <a:off x="5806202" y="5371743"/>
            <a:ext cx="2167890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9 — Language Learning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5806202" y="6182916"/>
            <a:ext cx="2167890" cy="916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Vocabulary building and translation assistance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8378785" y="5146953"/>
            <a:ext cx="2686050" cy="2177296"/>
          </a:xfrm>
          <a:prstGeom prst="roundRect">
            <a:avLst>
              <a:gd name="adj" fmla="val 5040"/>
            </a:avLst>
          </a:prstGeom>
          <a:solidFill>
            <a:srgbClr val="F3F3F7"/>
          </a:solidFill>
          <a:ln w="22860">
            <a:solidFill>
              <a:srgbClr val="C6C6D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355925" y="5146953"/>
            <a:ext cx="91440" cy="2177296"/>
          </a:xfrm>
          <a:prstGeom prst="roundRect">
            <a:avLst>
              <a:gd name="adj" fmla="val 33140"/>
            </a:avLst>
          </a:prstGeom>
          <a:solidFill>
            <a:srgbClr val="101014"/>
          </a:solidFill>
          <a:ln/>
        </p:spPr>
      </p:sp>
      <p:sp>
        <p:nvSpPr>
          <p:cNvPr id="25" name="Text 22"/>
          <p:cNvSpPr/>
          <p:nvPr/>
        </p:nvSpPr>
        <p:spPr>
          <a:xfrm>
            <a:off x="8672155" y="5371743"/>
            <a:ext cx="2167890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10 — Study Assistant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8672155" y="6182916"/>
            <a:ext cx="2167890" cy="916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AI-generated notes and custom flashcard sets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9025" y="641747"/>
            <a:ext cx="874514" cy="408384"/>
          </a:xfrm>
          <a:prstGeom prst="roundRect">
            <a:avLst>
              <a:gd name="adj" fmla="val 6457"/>
            </a:avLst>
          </a:prstGeom>
          <a:solidFill>
            <a:srgbClr val="E3E3E8"/>
          </a:solidFill>
          <a:ln/>
        </p:spPr>
      </p:sp>
      <p:sp>
        <p:nvSpPr>
          <p:cNvPr id="3" name="Text 1"/>
          <p:cNvSpPr/>
          <p:nvPr/>
        </p:nvSpPr>
        <p:spPr>
          <a:xfrm>
            <a:off x="900827" y="707588"/>
            <a:ext cx="610910" cy="276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WEEK 3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69025" y="1135261"/>
            <a:ext cx="5930265" cy="732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Creativity + Projects </a:t>
            </a:r>
            <a:pPr algn="l"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🎨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769025" y="2186821"/>
            <a:ext cx="13092351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Goal: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Make learning exciting — students create, imagine, and build with AI as their creative co-pilot.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69025" y="2772370"/>
            <a:ext cx="6439733" cy="2128242"/>
          </a:xfrm>
          <a:prstGeom prst="roundRect">
            <a:avLst>
              <a:gd name="adj" fmla="val 1549"/>
            </a:avLst>
          </a:prstGeom>
          <a:solidFill>
            <a:srgbClr val="E0E0EC"/>
          </a:solidFill>
          <a:ln/>
        </p:spPr>
      </p:sp>
      <p:sp>
        <p:nvSpPr>
          <p:cNvPr id="7" name="Shape 5"/>
          <p:cNvSpPr/>
          <p:nvPr/>
        </p:nvSpPr>
        <p:spPr>
          <a:xfrm>
            <a:off x="988695" y="2992041"/>
            <a:ext cx="659130" cy="659130"/>
          </a:xfrm>
          <a:prstGeom prst="roundRect">
            <a:avLst>
              <a:gd name="adj" fmla="val 13871445"/>
            </a:avLst>
          </a:prstGeom>
          <a:solidFill>
            <a:srgbClr val="101014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9908" y="3173254"/>
            <a:ext cx="296585" cy="29658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88695" y="3863935"/>
            <a:ext cx="296084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11 — AI Storytelling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988695" y="4334828"/>
            <a:ext cx="6000393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Write imaginative stories with creative AI prompts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421523" y="2772370"/>
            <a:ext cx="6439853" cy="2128242"/>
          </a:xfrm>
          <a:prstGeom prst="roundRect">
            <a:avLst>
              <a:gd name="adj" fmla="val 1549"/>
            </a:avLst>
          </a:prstGeom>
          <a:solidFill>
            <a:srgbClr val="E0E0EC"/>
          </a:solidFill>
          <a:ln/>
        </p:spPr>
      </p:sp>
      <p:sp>
        <p:nvSpPr>
          <p:cNvPr id="12" name="Shape 9"/>
          <p:cNvSpPr/>
          <p:nvPr/>
        </p:nvSpPr>
        <p:spPr>
          <a:xfrm>
            <a:off x="7641193" y="2992041"/>
            <a:ext cx="659130" cy="659130"/>
          </a:xfrm>
          <a:prstGeom prst="roundRect">
            <a:avLst>
              <a:gd name="adj" fmla="val 13871445"/>
            </a:avLst>
          </a:prstGeom>
          <a:solidFill>
            <a:srgbClr val="101014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2406" y="3173254"/>
            <a:ext cx="296585" cy="29658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641193" y="3863935"/>
            <a:ext cx="274665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12 — AI Art Tools</a:t>
            </a:r>
            <a:endParaRPr lang="en-US" sz="2150" dirty="0"/>
          </a:p>
        </p:txBody>
      </p:sp>
      <p:sp>
        <p:nvSpPr>
          <p:cNvPr id="15" name="Text 11"/>
          <p:cNvSpPr/>
          <p:nvPr/>
        </p:nvSpPr>
        <p:spPr>
          <a:xfrm>
            <a:off x="7641193" y="4334828"/>
            <a:ext cx="6000512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Intro to DALL·E — create images from text descriptions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69025" y="5113377"/>
            <a:ext cx="6439733" cy="2474357"/>
          </a:xfrm>
          <a:prstGeom prst="roundRect">
            <a:avLst>
              <a:gd name="adj" fmla="val 1332"/>
            </a:avLst>
          </a:prstGeom>
          <a:solidFill>
            <a:srgbClr val="E0E0EC"/>
          </a:solidFill>
          <a:ln/>
        </p:spPr>
      </p:sp>
      <p:sp>
        <p:nvSpPr>
          <p:cNvPr id="17" name="Shape 13"/>
          <p:cNvSpPr/>
          <p:nvPr/>
        </p:nvSpPr>
        <p:spPr>
          <a:xfrm>
            <a:off x="988695" y="5333048"/>
            <a:ext cx="659130" cy="659130"/>
          </a:xfrm>
          <a:prstGeom prst="roundRect">
            <a:avLst>
              <a:gd name="adj" fmla="val 13871445"/>
            </a:avLst>
          </a:prstGeom>
          <a:solidFill>
            <a:srgbClr val="101014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9908" y="5514261"/>
            <a:ext cx="296585" cy="29658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8695" y="6204942"/>
            <a:ext cx="3236595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13 — AI Presentations</a:t>
            </a:r>
            <a:endParaRPr lang="en-US" sz="2150" dirty="0"/>
          </a:p>
        </p:txBody>
      </p:sp>
      <p:sp>
        <p:nvSpPr>
          <p:cNvPr id="20" name="Text 15"/>
          <p:cNvSpPr/>
          <p:nvPr/>
        </p:nvSpPr>
        <p:spPr>
          <a:xfrm>
            <a:off x="988695" y="6675834"/>
            <a:ext cx="6000393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Build school project content and generate slide ideas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7421523" y="5113377"/>
            <a:ext cx="6439853" cy="2474357"/>
          </a:xfrm>
          <a:prstGeom prst="roundRect">
            <a:avLst>
              <a:gd name="adj" fmla="val 1332"/>
            </a:avLst>
          </a:prstGeom>
          <a:solidFill>
            <a:srgbClr val="E0E0EC"/>
          </a:solidFill>
          <a:ln/>
        </p:spPr>
      </p:sp>
      <p:sp>
        <p:nvSpPr>
          <p:cNvPr id="22" name="Shape 17"/>
          <p:cNvSpPr/>
          <p:nvPr/>
        </p:nvSpPr>
        <p:spPr>
          <a:xfrm>
            <a:off x="7641193" y="5333048"/>
            <a:ext cx="659130" cy="659130"/>
          </a:xfrm>
          <a:prstGeom prst="roundRect">
            <a:avLst>
              <a:gd name="adj" fmla="val 13871445"/>
            </a:avLst>
          </a:prstGeom>
          <a:solidFill>
            <a:srgbClr val="101014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2406" y="5514261"/>
            <a:ext cx="296585" cy="29658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641193" y="6204942"/>
            <a:ext cx="3259931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Days 14–15 — Mini Project</a:t>
            </a:r>
            <a:endParaRPr lang="en-US" sz="2150" dirty="0"/>
          </a:p>
        </p:txBody>
      </p:sp>
      <p:sp>
        <p:nvSpPr>
          <p:cNvPr id="25" name="Text 19"/>
          <p:cNvSpPr/>
          <p:nvPr/>
        </p:nvSpPr>
        <p:spPr>
          <a:xfrm>
            <a:off x="7641193" y="6675834"/>
            <a:ext cx="6000512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"My Dream School" or "Future City" — create and present with AI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0E0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5" y="591860"/>
            <a:ext cx="5284351" cy="704588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193393" y="595670"/>
            <a:ext cx="804029" cy="365522"/>
          </a:xfrm>
          <a:prstGeom prst="roundRect">
            <a:avLst>
              <a:gd name="adj" fmla="val 6632"/>
            </a:avLst>
          </a:prstGeom>
          <a:solidFill>
            <a:srgbClr val="E3E3E8"/>
          </a:solidFill>
          <a:ln/>
        </p:spPr>
      </p:sp>
      <p:sp>
        <p:nvSpPr>
          <p:cNvPr id="5" name="Text 2"/>
          <p:cNvSpPr/>
          <p:nvPr/>
        </p:nvSpPr>
        <p:spPr>
          <a:xfrm>
            <a:off x="6314599" y="656273"/>
            <a:ext cx="561618" cy="244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WEEK 4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6193393" y="1033105"/>
            <a:ext cx="7425333" cy="669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101014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Real-Life Skills &amp; the Future </a:t>
            </a:r>
            <a:pPr algn="l" indent="0" marL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🚀</a:t>
            </a:r>
            <a:endParaRPr lang="en-US" sz="3950" dirty="0"/>
          </a:p>
        </p:txBody>
      </p:sp>
      <p:sp>
        <p:nvSpPr>
          <p:cNvPr id="7" name="Text 4"/>
          <p:cNvSpPr/>
          <p:nvPr/>
        </p:nvSpPr>
        <p:spPr>
          <a:xfrm>
            <a:off x="6193393" y="1972270"/>
            <a:ext cx="7730014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b="1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Goal:</a:t>
            </a:r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Build confidence and real-world understanding of where AI fits in careers and everyday problem-solving.</a:t>
            </a:r>
            <a:endParaRPr lang="en-US" sz="15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393" y="2785705"/>
            <a:ext cx="1010007" cy="12120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383304" y="2987635"/>
            <a:ext cx="2598182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16 — AI in Careers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7383304" y="3411141"/>
            <a:ext cx="654010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Doctors, engineers, and artists already using AI daily</a:t>
            </a:r>
            <a:endParaRPr lang="en-US" sz="15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393" y="3997762"/>
            <a:ext cx="1010007" cy="12120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83304" y="4199692"/>
            <a:ext cx="3380065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Days 17–18 — Smart Studying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7383304" y="4623197"/>
            <a:ext cx="654010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Solve real problems · Build timetables · Revise smarter</a:t>
            </a:r>
            <a:endParaRPr lang="en-US" sz="15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393" y="5209818"/>
            <a:ext cx="1010007" cy="12120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383304" y="5411748"/>
            <a:ext cx="2736175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19 — AI Limitations</a:t>
            </a:r>
            <a:endParaRPr lang="en-US" sz="1950" dirty="0"/>
          </a:p>
        </p:txBody>
      </p:sp>
      <p:sp>
        <p:nvSpPr>
          <p:cNvPr id="16" name="Text 10"/>
          <p:cNvSpPr/>
          <p:nvPr/>
        </p:nvSpPr>
        <p:spPr>
          <a:xfrm>
            <a:off x="7383304" y="5835253"/>
            <a:ext cx="654010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Recognise mistakes · Learn to fact-check AI outputs</a:t>
            </a:r>
            <a:endParaRPr lang="en-US" sz="15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393" y="6421874"/>
            <a:ext cx="1010007" cy="12120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383304" y="6623804"/>
            <a:ext cx="2927509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9393C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Day 20 — Final Showcase</a:t>
            </a:r>
            <a:endParaRPr lang="en-US" sz="1950" dirty="0"/>
          </a:p>
        </p:txBody>
      </p:sp>
      <p:sp>
        <p:nvSpPr>
          <p:cNvPr id="19" name="Text 12"/>
          <p:cNvSpPr/>
          <p:nvPr/>
        </p:nvSpPr>
        <p:spPr>
          <a:xfrm>
            <a:off x="7383304" y="7047309"/>
            <a:ext cx="654010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3939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Students present their learning · Fun quiz competition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2026-04-25T06:23:44Z</dcterms:created>
  <dcterms:modified xsi:type="dcterms:W3CDTF">2026-04-25T06:23:44Z</dcterms:modified>
</cp:coreProperties>
</file>